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8" r:id="rId6"/>
    <p:sldId id="269" r:id="rId7"/>
    <p:sldId id="270" r:id="rId8"/>
    <p:sldId id="271" r:id="rId9"/>
    <p:sldId id="273" r:id="rId10"/>
    <p:sldId id="272" r:id="rId11"/>
    <p:sldId id="257" r:id="rId12"/>
    <p:sldId id="258" r:id="rId13"/>
    <p:sldId id="259" r:id="rId14"/>
    <p:sldId id="260" r:id="rId15"/>
    <p:sldId id="261" r:id="rId16"/>
    <p:sldId id="262" r:id="rId17"/>
    <p:sldId id="263" r:id="rId18"/>
    <p:sldId id="264"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1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0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85EDD9A3-3FBF-4614-91FD-8D09C9B68D88}" type="datetimeFigureOut">
              <a:rPr lang="en-US" smtClean="0"/>
              <a:t>1/26/2012</a:t>
            </a:fld>
            <a:endParaRPr lang="en-US"/>
          </a:p>
        </p:txBody>
      </p:sp>
      <p:sp>
        <p:nvSpPr>
          <p:cNvPr id="8" name="Slide Number Placeholder 7"/>
          <p:cNvSpPr>
            <a:spLocks noGrp="1"/>
          </p:cNvSpPr>
          <p:nvPr>
            <p:ph type="sldNum" sz="quarter" idx="11"/>
          </p:nvPr>
        </p:nvSpPr>
        <p:spPr/>
        <p:txBody>
          <a:bodyPr/>
          <a:lstStyle/>
          <a:p>
            <a:fld id="{F82C63F2-CB1B-4CEA-A06B-200A15D66B53}"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EDD9A3-3FBF-4614-91FD-8D09C9B68D88}" type="datetimeFigureOut">
              <a:rPr lang="en-US" smtClean="0"/>
              <a:t>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C63F2-CB1B-4CEA-A06B-200A15D66B5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EDD9A3-3FBF-4614-91FD-8D09C9B68D88}" type="datetimeFigureOut">
              <a:rPr lang="en-US" smtClean="0"/>
              <a:t>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C63F2-CB1B-4CEA-A06B-200A15D66B5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85EDD9A3-3FBF-4614-91FD-8D09C9B68D88}" type="datetimeFigureOut">
              <a:rPr lang="en-US" smtClean="0"/>
              <a:t>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C63F2-CB1B-4CEA-A06B-200A15D66B5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EDD9A3-3FBF-4614-91FD-8D09C9B68D88}" type="datetimeFigureOut">
              <a:rPr lang="en-US" smtClean="0"/>
              <a:t>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C63F2-CB1B-4CEA-A06B-200A15D66B53}"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85EDD9A3-3FBF-4614-91FD-8D09C9B68D88}" type="datetimeFigureOut">
              <a:rPr lang="en-US" smtClean="0"/>
              <a:t>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2C63F2-CB1B-4CEA-A06B-200A15D66B53}"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5EDD9A3-3FBF-4614-91FD-8D09C9B68D88}" type="datetimeFigureOut">
              <a:rPr lang="en-US" smtClean="0"/>
              <a:t>1/26/2012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2C63F2-CB1B-4CEA-A06B-200A15D66B53}"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EDD9A3-3FBF-4614-91FD-8D09C9B68D88}" type="datetimeFigureOut">
              <a:rPr lang="en-US" smtClean="0"/>
              <a:t>1/26/2012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2C63F2-CB1B-4CEA-A06B-200A15D66B5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EDD9A3-3FBF-4614-91FD-8D09C9B68D88}" type="datetimeFigureOut">
              <a:rPr lang="en-US" smtClean="0"/>
              <a:t>1/26/2012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2C63F2-CB1B-4CEA-A06B-200A15D66B5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EDD9A3-3FBF-4614-91FD-8D09C9B68D88}" type="datetimeFigureOut">
              <a:rPr lang="en-US" smtClean="0"/>
              <a:t>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2C63F2-CB1B-4CEA-A06B-200A15D66B5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EDD9A3-3FBF-4614-91FD-8D09C9B68D88}" type="datetimeFigureOut">
              <a:rPr lang="en-US" smtClean="0"/>
              <a:t>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2C63F2-CB1B-4CEA-A06B-200A15D66B5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85EDD9A3-3FBF-4614-91FD-8D09C9B68D88}" type="datetimeFigureOut">
              <a:rPr lang="en-US" smtClean="0"/>
              <a:t>1/26/2012</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82C63F2-CB1B-4CEA-A06B-200A15D66B53}"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preacherspen.org/category/christian-living/" TargetMode="External"/><Relationship Id="rId2" Type="http://schemas.openxmlformats.org/officeDocument/2006/relationships/hyperlink" Target="http://preacherspen.org/author/gallagher/" TargetMode="External"/><Relationship Id="rId1" Type="http://schemas.openxmlformats.org/officeDocument/2006/relationships/slideLayout" Target="../slideLayouts/slideLayout2.xml"/><Relationship Id="rId4" Type="http://schemas.openxmlformats.org/officeDocument/2006/relationships/hyperlink" Target="http://preacherspen.org/category/church-growth/"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sz="4800" dirty="0" smtClean="0"/>
              <a:t>Welcome to Worship Services</a:t>
            </a:r>
            <a:endParaRPr lang="en-US" sz="4800" dirty="0"/>
          </a:p>
        </p:txBody>
      </p:sp>
      <p:sp>
        <p:nvSpPr>
          <p:cNvPr id="3" name="Subtitle 2"/>
          <p:cNvSpPr>
            <a:spLocks noGrp="1"/>
          </p:cNvSpPr>
          <p:nvPr>
            <p:ph type="subTitle" idx="1"/>
          </p:nvPr>
        </p:nvSpPr>
        <p:spPr>
          <a:xfrm>
            <a:off x="1371600" y="3124200"/>
            <a:ext cx="6400800" cy="2514600"/>
          </a:xfrm>
        </p:spPr>
        <p:txBody>
          <a:bodyPr/>
          <a:lstStyle/>
          <a:p>
            <a:endParaRPr lang="en-US" dirty="0" smtClean="0"/>
          </a:p>
          <a:p>
            <a:r>
              <a:rPr lang="en-US" b="1" dirty="0" smtClean="0">
                <a:solidFill>
                  <a:srgbClr val="FF0000"/>
                </a:solidFill>
              </a:rPr>
              <a:t>Where Members are Always Appreciated</a:t>
            </a:r>
          </a:p>
          <a:p>
            <a:r>
              <a:rPr lang="en-US" b="1" dirty="0" smtClean="0">
                <a:solidFill>
                  <a:srgbClr val="FF0000"/>
                </a:solidFill>
              </a:rPr>
              <a:t>And</a:t>
            </a:r>
          </a:p>
          <a:p>
            <a:r>
              <a:rPr lang="en-US" b="1" dirty="0" smtClean="0">
                <a:solidFill>
                  <a:srgbClr val="FF0000"/>
                </a:solidFill>
              </a:rPr>
              <a:t>Visitors are Our Honored Guests </a:t>
            </a:r>
            <a:endParaRPr lang="en-US" b="1" dirty="0">
              <a:solidFill>
                <a:srgbClr val="FF0000"/>
              </a:solidFill>
            </a:endParaRPr>
          </a:p>
        </p:txBody>
      </p:sp>
    </p:spTree>
    <p:extLst>
      <p:ext uri="{BB962C8B-B14F-4D97-AF65-F5344CB8AC3E}">
        <p14:creationId xmlns:p14="http://schemas.microsoft.com/office/powerpoint/2010/main" val="1103943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Church Growth- What is the Answer?</a:t>
            </a:r>
            <a:endParaRPr lang="en-US" dirty="0"/>
          </a:p>
        </p:txBody>
      </p:sp>
      <p:sp>
        <p:nvSpPr>
          <p:cNvPr id="3" name="Content Placeholder 2"/>
          <p:cNvSpPr>
            <a:spLocks noGrp="1"/>
          </p:cNvSpPr>
          <p:nvPr>
            <p:ph idx="1"/>
          </p:nvPr>
        </p:nvSpPr>
        <p:spPr>
          <a:xfrm>
            <a:off x="152400" y="1600200"/>
            <a:ext cx="8839200" cy="5029200"/>
          </a:xfrm>
        </p:spPr>
        <p:txBody>
          <a:bodyPr>
            <a:noAutofit/>
          </a:bodyPr>
          <a:lstStyle/>
          <a:p>
            <a:r>
              <a:rPr lang="en-US" sz="2800" dirty="0" smtClean="0">
                <a:solidFill>
                  <a:schemeClr val="tx1"/>
                </a:solidFill>
              </a:rPr>
              <a:t>Recently a minister in the Lord’s Church did an unusual thing as the way many would look at it to prove a point related to the theme of this lesson.</a:t>
            </a:r>
          </a:p>
          <a:p>
            <a:r>
              <a:rPr lang="en-US" sz="2800" dirty="0" smtClean="0">
                <a:solidFill>
                  <a:schemeClr val="tx1"/>
                </a:solidFill>
              </a:rPr>
              <a:t>His name is </a:t>
            </a:r>
            <a:r>
              <a:rPr lang="en-US" sz="2800" b="1" dirty="0" smtClean="0">
                <a:solidFill>
                  <a:schemeClr val="tx1"/>
                </a:solidFill>
              </a:rPr>
              <a:t>Chris Gallagher </a:t>
            </a:r>
            <a:r>
              <a:rPr lang="en-US" sz="2800" dirty="0" smtClean="0">
                <a:solidFill>
                  <a:schemeClr val="tx1"/>
                </a:solidFill>
              </a:rPr>
              <a:t>– </a:t>
            </a:r>
          </a:p>
          <a:p>
            <a:r>
              <a:rPr lang="en-US" sz="2800" dirty="0" smtClean="0">
                <a:solidFill>
                  <a:schemeClr val="tx1"/>
                </a:solidFill>
              </a:rPr>
              <a:t>The following is what he did –</a:t>
            </a:r>
          </a:p>
          <a:p>
            <a:r>
              <a:rPr lang="en-US" sz="2800" dirty="0" smtClean="0">
                <a:solidFill>
                  <a:schemeClr val="tx1"/>
                </a:solidFill>
              </a:rPr>
              <a:t>Keeping the words of the earlier song and the following – let us take note and examine ourselves on this particular train of thought and then ask ourselves if there is a needed change in the lives of the members of the Church today. </a:t>
            </a:r>
            <a:endParaRPr lang="en-US" sz="2800" dirty="0">
              <a:solidFill>
                <a:schemeClr val="tx1"/>
              </a:solidFill>
            </a:endParaRPr>
          </a:p>
        </p:txBody>
      </p:sp>
    </p:spTree>
    <p:extLst>
      <p:ext uri="{BB962C8B-B14F-4D97-AF65-F5344CB8AC3E}">
        <p14:creationId xmlns:p14="http://schemas.microsoft.com/office/powerpoint/2010/main" val="1319262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“6 Reasons Why I Do Not Attend Your Congregation”</a:t>
            </a:r>
            <a:endParaRPr lang="en-US" dirty="0"/>
          </a:p>
        </p:txBody>
      </p:sp>
      <p:sp>
        <p:nvSpPr>
          <p:cNvPr id="3" name="Content Placeholder 2"/>
          <p:cNvSpPr>
            <a:spLocks noGrp="1"/>
          </p:cNvSpPr>
          <p:nvPr>
            <p:ph idx="1"/>
          </p:nvPr>
        </p:nvSpPr>
        <p:spPr>
          <a:xfrm>
            <a:off x="228600" y="1524000"/>
            <a:ext cx="8686800" cy="5105400"/>
          </a:xfrm>
        </p:spPr>
        <p:txBody>
          <a:bodyPr>
            <a:normAutofit fontScale="47500" lnSpcReduction="20000"/>
          </a:bodyPr>
          <a:lstStyle/>
          <a:p>
            <a:pPr marL="0" indent="0">
              <a:buNone/>
            </a:pPr>
            <a:r>
              <a:rPr lang="en-US" b="1" dirty="0" smtClean="0"/>
              <a:t>                          </a:t>
            </a:r>
            <a:r>
              <a:rPr lang="en-US" sz="4400" b="1" dirty="0" smtClean="0">
                <a:solidFill>
                  <a:schemeClr val="tx1"/>
                </a:solidFill>
              </a:rPr>
              <a:t>6 Reasons Why I Do Not Attend Your Congregation</a:t>
            </a:r>
          </a:p>
          <a:p>
            <a:pPr marL="0" indent="0">
              <a:buNone/>
            </a:pPr>
            <a:r>
              <a:rPr lang="en-US" sz="4400" dirty="0" smtClean="0">
                <a:solidFill>
                  <a:schemeClr val="tx1"/>
                </a:solidFill>
              </a:rPr>
              <a:t> Posted by </a:t>
            </a:r>
            <a:r>
              <a:rPr lang="en-US" sz="4400" dirty="0" smtClean="0">
                <a:solidFill>
                  <a:schemeClr val="tx1"/>
                </a:solidFill>
                <a:hlinkClick r:id="rId2" tooltip="Posts by Chris Gallagher"/>
              </a:rPr>
              <a:t>Chris Gallagher</a:t>
            </a:r>
            <a:r>
              <a:rPr lang="en-US" sz="4400" dirty="0" smtClean="0">
                <a:solidFill>
                  <a:schemeClr val="tx1"/>
                </a:solidFill>
              </a:rPr>
              <a:t> on Jan 26, 2012 in </a:t>
            </a:r>
            <a:r>
              <a:rPr lang="en-US" sz="4400" dirty="0" smtClean="0">
                <a:solidFill>
                  <a:schemeClr val="tx1"/>
                </a:solidFill>
                <a:hlinkClick r:id="rId3" tooltip="View all posts in Christian Living"/>
              </a:rPr>
              <a:t>Christian Living</a:t>
            </a:r>
            <a:r>
              <a:rPr lang="en-US" sz="4400" dirty="0" smtClean="0">
                <a:solidFill>
                  <a:schemeClr val="tx1"/>
                </a:solidFill>
              </a:rPr>
              <a:t>, </a:t>
            </a:r>
            <a:r>
              <a:rPr lang="en-US" sz="4400" dirty="0" smtClean="0">
                <a:solidFill>
                  <a:schemeClr val="tx1"/>
                </a:solidFill>
                <a:hlinkClick r:id="rId4" tooltip="View all posts in Church Growth"/>
              </a:rPr>
              <a:t>Church Growth</a:t>
            </a:r>
            <a:r>
              <a:rPr lang="en-US" sz="4400" dirty="0" smtClean="0">
                <a:solidFill>
                  <a:schemeClr val="tx1"/>
                </a:solidFill>
              </a:rPr>
              <a:t> </a:t>
            </a:r>
          </a:p>
          <a:p>
            <a:pPr marL="0" indent="0">
              <a:buNone/>
            </a:pPr>
            <a:endParaRPr lang="en-US" sz="4400" dirty="0" smtClean="0">
              <a:solidFill>
                <a:schemeClr val="tx1"/>
              </a:solidFill>
            </a:endParaRPr>
          </a:p>
          <a:p>
            <a:pPr marL="0" indent="0">
              <a:buNone/>
            </a:pPr>
            <a:r>
              <a:rPr lang="en-US" sz="4400" dirty="0" smtClean="0">
                <a:solidFill>
                  <a:schemeClr val="tx1"/>
                </a:solidFill>
              </a:rPr>
              <a:t>This is written from the perspective of a visitor. Last year, my family and I took the entire month of February away from local ministry and travelled to various congregations, both near and far, and enjoyed some time visiting. We learned much about </a:t>
            </a:r>
            <a:r>
              <a:rPr lang="en-US" sz="4400" b="1" dirty="0" smtClean="0">
                <a:solidFill>
                  <a:schemeClr val="tx1"/>
                </a:solidFill>
              </a:rPr>
              <a:t>the attitudes of congregations towards visitors</a:t>
            </a:r>
            <a:r>
              <a:rPr lang="en-US" sz="4400" dirty="0" smtClean="0">
                <a:solidFill>
                  <a:schemeClr val="tx1"/>
                </a:solidFill>
              </a:rPr>
              <a:t> and it is reflected in the words below.</a:t>
            </a:r>
          </a:p>
          <a:p>
            <a:pPr marL="0" indent="0">
              <a:buNone/>
            </a:pPr>
            <a:r>
              <a:rPr lang="en-US" sz="4400" b="1" dirty="0" smtClean="0">
                <a:solidFill>
                  <a:srgbClr val="FF0000"/>
                </a:solidFill>
              </a:rPr>
              <a:t>Let the words challenge you and make you uncomfortable. If they anger you, get up and do something about them. If you think they are right, get up and change the way your congregation is seen in your community.</a:t>
            </a:r>
            <a:endParaRPr lang="en-US" sz="4400" dirty="0" smtClean="0"/>
          </a:p>
          <a:p>
            <a:pPr marL="0" indent="0">
              <a:buNone/>
            </a:pPr>
            <a:r>
              <a:rPr lang="en-US" sz="4400" b="1" dirty="0" smtClean="0">
                <a:solidFill>
                  <a:schemeClr val="tx1"/>
                </a:solidFill>
              </a:rPr>
              <a:t>Here they are, </a:t>
            </a:r>
          </a:p>
          <a:p>
            <a:pPr marL="0" indent="0">
              <a:buNone/>
            </a:pPr>
            <a:r>
              <a:rPr lang="en-US" sz="4400" b="1" dirty="0">
                <a:solidFill>
                  <a:schemeClr val="tx1"/>
                </a:solidFill>
              </a:rPr>
              <a:t> </a:t>
            </a:r>
            <a:r>
              <a:rPr lang="en-US" sz="4400" b="1" dirty="0" smtClean="0">
                <a:solidFill>
                  <a:schemeClr val="tx1"/>
                </a:solidFill>
              </a:rPr>
              <a:t>             “6 Reasons Why I Do Not Attend Your Congregation”</a:t>
            </a:r>
          </a:p>
        </p:txBody>
      </p:sp>
    </p:spTree>
    <p:extLst>
      <p:ext uri="{BB962C8B-B14F-4D97-AF65-F5344CB8AC3E}">
        <p14:creationId xmlns:p14="http://schemas.microsoft.com/office/powerpoint/2010/main" val="1231559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600200"/>
          </a:xfrm>
        </p:spPr>
        <p:txBody>
          <a:bodyPr>
            <a:normAutofit fontScale="90000"/>
          </a:bodyPr>
          <a:lstStyle/>
          <a:p>
            <a:r>
              <a:rPr lang="en-US" b="1" dirty="0" smtClean="0"/>
              <a:t/>
            </a:r>
            <a:br>
              <a:rPr lang="en-US" b="1" dirty="0" smtClean="0"/>
            </a:br>
            <a:r>
              <a:rPr lang="en-US" b="1" dirty="0" smtClean="0"/>
              <a:t>“6 Reasons Why I Do Not Attend Your Congregation”</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sz="3200" dirty="0" smtClean="0">
                <a:solidFill>
                  <a:schemeClr val="tx1"/>
                </a:solidFill>
                <a:latin typeface="+mn-lt"/>
              </a:rPr>
              <a:t>1. “When I visited, you asked me to full out a visitor card, talked about how much you appreciate visitors </a:t>
            </a:r>
            <a:r>
              <a:rPr lang="en-US" sz="3200" b="1" dirty="0" smtClean="0">
                <a:solidFill>
                  <a:schemeClr val="tx1"/>
                </a:solidFill>
                <a:latin typeface="+mn-lt"/>
              </a:rPr>
              <a:t>but no one spoke to me.”</a:t>
            </a:r>
          </a:p>
          <a:p>
            <a:endParaRPr lang="en-US" dirty="0"/>
          </a:p>
        </p:txBody>
      </p:sp>
    </p:spTree>
    <p:extLst>
      <p:ext uri="{BB962C8B-B14F-4D97-AF65-F5344CB8AC3E}">
        <p14:creationId xmlns:p14="http://schemas.microsoft.com/office/powerpoint/2010/main" val="651414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600200"/>
          </a:xfrm>
        </p:spPr>
        <p:txBody>
          <a:bodyPr>
            <a:normAutofit fontScale="90000"/>
          </a:bodyPr>
          <a:lstStyle/>
          <a:p>
            <a:r>
              <a:rPr lang="en-US" b="1" dirty="0" smtClean="0"/>
              <a:t/>
            </a:r>
            <a:br>
              <a:rPr lang="en-US" b="1" dirty="0" smtClean="0"/>
            </a:br>
            <a:r>
              <a:rPr lang="en-US" b="1" dirty="0" smtClean="0"/>
              <a:t>“6 Reasons Why I Do Not Attend Your Congregation”</a:t>
            </a:r>
            <a:r>
              <a:rPr lang="en-US" dirty="0" smtClean="0"/>
              <a:t/>
            </a:r>
            <a:br>
              <a:rPr lang="en-US" dirty="0" smtClean="0"/>
            </a:br>
            <a:endParaRPr lang="en-US" dirty="0"/>
          </a:p>
        </p:txBody>
      </p:sp>
      <p:sp>
        <p:nvSpPr>
          <p:cNvPr id="3" name="Content Placeholder 2"/>
          <p:cNvSpPr>
            <a:spLocks noGrp="1"/>
          </p:cNvSpPr>
          <p:nvPr>
            <p:ph idx="1"/>
          </p:nvPr>
        </p:nvSpPr>
        <p:spPr>
          <a:xfrm>
            <a:off x="381000" y="1600200"/>
            <a:ext cx="8229600" cy="4525963"/>
          </a:xfrm>
        </p:spPr>
        <p:txBody>
          <a:bodyPr/>
          <a:lstStyle/>
          <a:p>
            <a:pPr marL="0" indent="0">
              <a:buNone/>
            </a:pPr>
            <a:endParaRPr lang="en-US" dirty="0" smtClean="0"/>
          </a:p>
          <a:p>
            <a:pPr marL="0" indent="0">
              <a:buNone/>
            </a:pPr>
            <a:endParaRPr lang="en-US" dirty="0"/>
          </a:p>
          <a:p>
            <a:pPr marL="0" indent="0">
              <a:buNone/>
            </a:pPr>
            <a:r>
              <a:rPr lang="en-US" sz="3200" dirty="0" smtClean="0">
                <a:solidFill>
                  <a:schemeClr val="tx1"/>
                </a:solidFill>
              </a:rPr>
              <a:t>2.  “I saw no joy in your congregation. As the church sang ‘To Canaan’s Land’ </a:t>
            </a:r>
            <a:r>
              <a:rPr lang="en-US" sz="3200" b="1" dirty="0" smtClean="0">
                <a:solidFill>
                  <a:schemeClr val="tx1"/>
                </a:solidFill>
              </a:rPr>
              <a:t>no one was smiling and they sang like a funeral. I thought Jesus was a joy not a bore.”</a:t>
            </a:r>
          </a:p>
          <a:p>
            <a:endParaRPr lang="en-US" dirty="0"/>
          </a:p>
        </p:txBody>
      </p:sp>
    </p:spTree>
    <p:extLst>
      <p:ext uri="{BB962C8B-B14F-4D97-AF65-F5344CB8AC3E}">
        <p14:creationId xmlns:p14="http://schemas.microsoft.com/office/powerpoint/2010/main" val="424324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2057400"/>
          </a:xfrm>
        </p:spPr>
        <p:txBody>
          <a:bodyPr>
            <a:normAutofit fontScale="90000"/>
          </a:bodyPr>
          <a:lstStyle/>
          <a:p>
            <a:r>
              <a:rPr lang="en-US" b="1" dirty="0" smtClean="0"/>
              <a:t/>
            </a:r>
            <a:br>
              <a:rPr lang="en-US" b="1" dirty="0" smtClean="0"/>
            </a:br>
            <a:r>
              <a:rPr lang="en-US" b="1" dirty="0" smtClean="0"/>
              <a:t/>
            </a:r>
            <a:br>
              <a:rPr lang="en-US" b="1" dirty="0" smtClean="0"/>
            </a:br>
            <a:r>
              <a:rPr lang="en-US" b="1" dirty="0"/>
              <a:t/>
            </a:r>
            <a:br>
              <a:rPr lang="en-US" b="1" dirty="0"/>
            </a:br>
            <a:r>
              <a:rPr lang="en-US" b="1" dirty="0" smtClean="0"/>
              <a:t/>
            </a:r>
            <a:br>
              <a:rPr lang="en-US" b="1" dirty="0" smtClean="0"/>
            </a:br>
            <a:r>
              <a:rPr lang="en-US" sz="4400" b="1" dirty="0" smtClean="0"/>
              <a:t>“6 Reasons Why I Do Not Attend Your Congregation”</a:t>
            </a:r>
            <a:r>
              <a:rPr lang="en-US" sz="4400" dirty="0" smtClean="0"/>
              <a:t/>
            </a:r>
            <a:br>
              <a:rPr lang="en-US" sz="4400" dirty="0" smtClean="0"/>
            </a:br>
            <a:endParaRPr lang="en-US" sz="4400"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sz="3200" dirty="0" smtClean="0">
                <a:solidFill>
                  <a:schemeClr val="tx1"/>
                </a:solidFill>
              </a:rPr>
              <a:t>3.  </a:t>
            </a:r>
            <a:r>
              <a:rPr lang="en-US" sz="3200" dirty="0" smtClean="0">
                <a:solidFill>
                  <a:schemeClr val="tx1"/>
                </a:solidFill>
              </a:rPr>
              <a:t>“I saw a Bible</a:t>
            </a:r>
            <a:r>
              <a:rPr lang="en-US" sz="3200" b="1" dirty="0" smtClean="0">
                <a:solidFill>
                  <a:schemeClr val="tx1"/>
                </a:solidFill>
              </a:rPr>
              <a:t>, but I never saw Bibles</a:t>
            </a:r>
            <a:r>
              <a:rPr lang="en-US" sz="3200" dirty="0" smtClean="0">
                <a:solidFill>
                  <a:schemeClr val="tx1"/>
                </a:solidFill>
              </a:rPr>
              <a:t>. I thought Christians were people who studied the book not talked about studying the book.”</a:t>
            </a:r>
          </a:p>
          <a:p>
            <a:endParaRPr lang="en-US" dirty="0"/>
          </a:p>
        </p:txBody>
      </p:sp>
    </p:spTree>
    <p:extLst>
      <p:ext uri="{BB962C8B-B14F-4D97-AF65-F5344CB8AC3E}">
        <p14:creationId xmlns:p14="http://schemas.microsoft.com/office/powerpoint/2010/main" val="164281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“6 Reasons Why I Do Not Attend Your Congregation”</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sz="3200" dirty="0" smtClean="0">
                <a:solidFill>
                  <a:schemeClr val="tx1"/>
                </a:solidFill>
                <a:latin typeface="+mn-lt"/>
              </a:rPr>
              <a:t>4.  “Your services talked about being lights in a dark world, </a:t>
            </a:r>
            <a:r>
              <a:rPr lang="en-US" sz="3200" b="1" dirty="0" smtClean="0">
                <a:solidFill>
                  <a:schemeClr val="tx1"/>
                </a:solidFill>
                <a:latin typeface="+mn-lt"/>
              </a:rPr>
              <a:t>but I never heard of your congregation before today</a:t>
            </a:r>
            <a:r>
              <a:rPr lang="en-US" sz="3200" dirty="0" smtClean="0">
                <a:solidFill>
                  <a:schemeClr val="tx1"/>
                </a:solidFill>
                <a:latin typeface="+mn-lt"/>
              </a:rPr>
              <a:t>. You said your church has been around for 50+ years and </a:t>
            </a:r>
            <a:r>
              <a:rPr lang="en-US" sz="3200" b="1" dirty="0" smtClean="0">
                <a:solidFill>
                  <a:schemeClr val="tx1"/>
                </a:solidFill>
                <a:latin typeface="+mn-lt"/>
              </a:rPr>
              <a:t>I grew up here and never knew of you.”</a:t>
            </a:r>
          </a:p>
          <a:p>
            <a:endParaRPr lang="en-US" dirty="0"/>
          </a:p>
        </p:txBody>
      </p:sp>
    </p:spTree>
    <p:extLst>
      <p:ext uri="{BB962C8B-B14F-4D97-AF65-F5344CB8AC3E}">
        <p14:creationId xmlns:p14="http://schemas.microsoft.com/office/powerpoint/2010/main" val="2534142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“6 Reasons Why I Do Not Attend Your Congregation”</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sz="3200" dirty="0" smtClean="0">
                <a:solidFill>
                  <a:schemeClr val="tx1"/>
                </a:solidFill>
                <a:latin typeface="+mn-lt"/>
              </a:rPr>
              <a:t>5.  “I felt awkward because I had to sit on the second row </a:t>
            </a:r>
            <a:r>
              <a:rPr lang="en-US" sz="3200" b="1" dirty="0" smtClean="0">
                <a:solidFill>
                  <a:schemeClr val="tx1"/>
                </a:solidFill>
                <a:latin typeface="+mn-lt"/>
              </a:rPr>
              <a:t>because all of your members sat in the back and on the aisle seat</a:t>
            </a:r>
            <a:r>
              <a:rPr lang="en-US" sz="3200" dirty="0" smtClean="0">
                <a:solidFill>
                  <a:schemeClr val="tx1"/>
                </a:solidFill>
                <a:latin typeface="+mn-lt"/>
              </a:rPr>
              <a:t>. They seemed glued to their chairs.”</a:t>
            </a:r>
          </a:p>
          <a:p>
            <a:pPr marL="0" indent="0">
              <a:buNone/>
            </a:pPr>
            <a:endParaRPr lang="en-US" sz="3200" dirty="0"/>
          </a:p>
        </p:txBody>
      </p:sp>
    </p:spTree>
    <p:extLst>
      <p:ext uri="{BB962C8B-B14F-4D97-AF65-F5344CB8AC3E}">
        <p14:creationId xmlns:p14="http://schemas.microsoft.com/office/powerpoint/2010/main" val="1209098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“6 Reasons Why I Do Not Attend Your Congregation”</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514350" indent="-514350">
              <a:buAutoNum type="arabicPeriod" startAt="6"/>
            </a:pPr>
            <a:endParaRPr lang="en-US" dirty="0" smtClean="0"/>
          </a:p>
          <a:p>
            <a:pPr marL="514350" indent="-514350">
              <a:buAutoNum type="arabicPeriod" startAt="6"/>
            </a:pPr>
            <a:endParaRPr lang="en-US" dirty="0"/>
          </a:p>
          <a:p>
            <a:pPr marL="514350" indent="-514350">
              <a:buAutoNum type="arabicPeriod" startAt="6"/>
            </a:pPr>
            <a:r>
              <a:rPr lang="en-US" sz="3200" dirty="0" smtClean="0">
                <a:solidFill>
                  <a:schemeClr val="tx1"/>
                </a:solidFill>
                <a:latin typeface="+mn-lt"/>
              </a:rPr>
              <a:t>“You saw that I had children and </a:t>
            </a:r>
            <a:r>
              <a:rPr lang="en-US" sz="3200" b="1" dirty="0" smtClean="0">
                <a:solidFill>
                  <a:schemeClr val="tx1"/>
                </a:solidFill>
                <a:latin typeface="+mn-lt"/>
              </a:rPr>
              <a:t>no one helped me find a Bible class</a:t>
            </a:r>
            <a:r>
              <a:rPr lang="en-US" sz="3200" dirty="0" smtClean="0">
                <a:solidFill>
                  <a:schemeClr val="tx1"/>
                </a:solidFill>
                <a:latin typeface="+mn-lt"/>
              </a:rPr>
              <a:t>. There were </a:t>
            </a:r>
            <a:r>
              <a:rPr lang="en-US" sz="3200" b="1" dirty="0" smtClean="0">
                <a:solidFill>
                  <a:schemeClr val="tx1"/>
                </a:solidFill>
                <a:latin typeface="+mn-lt"/>
              </a:rPr>
              <a:t>no signs on the doors to help along the way.”</a:t>
            </a:r>
          </a:p>
          <a:p>
            <a:pPr marL="514350" indent="-514350">
              <a:buAutoNum type="arabicPeriod" startAt="6"/>
            </a:pPr>
            <a:endParaRPr lang="en-US" dirty="0"/>
          </a:p>
          <a:p>
            <a:pPr marL="0" indent="0">
              <a:buNone/>
            </a:pPr>
            <a:r>
              <a:rPr lang="en-US" dirty="0" smtClean="0"/>
              <a:t>Just some thoughts, Chris Gallagher</a:t>
            </a:r>
          </a:p>
          <a:p>
            <a:pPr marL="0" indent="0">
              <a:buNone/>
            </a:pPr>
            <a:endParaRPr lang="en-US" dirty="0" smtClean="0"/>
          </a:p>
          <a:p>
            <a:endParaRPr lang="en-US" dirty="0"/>
          </a:p>
        </p:txBody>
      </p:sp>
    </p:spTree>
    <p:extLst>
      <p:ext uri="{BB962C8B-B14F-4D97-AF65-F5344CB8AC3E}">
        <p14:creationId xmlns:p14="http://schemas.microsoft.com/office/powerpoint/2010/main" val="3601115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The World’s Bible</a:t>
            </a:r>
            <a:endParaRPr lang="en-US" dirty="0"/>
          </a:p>
        </p:txBody>
      </p:sp>
      <p:sp>
        <p:nvSpPr>
          <p:cNvPr id="3" name="Content Placeholder 2"/>
          <p:cNvSpPr>
            <a:spLocks noGrp="1"/>
          </p:cNvSpPr>
          <p:nvPr>
            <p:ph idx="1"/>
          </p:nvPr>
        </p:nvSpPr>
        <p:spPr>
          <a:xfrm>
            <a:off x="152400" y="1371600"/>
            <a:ext cx="8839200" cy="5257800"/>
          </a:xfrm>
        </p:spPr>
        <p:txBody>
          <a:bodyPr/>
          <a:lstStyle/>
          <a:p>
            <a:pPr marL="0" indent="0">
              <a:buNone/>
            </a:pPr>
            <a:r>
              <a:rPr lang="en-US" sz="3200" dirty="0" smtClean="0">
                <a:solidFill>
                  <a:schemeClr val="tx1"/>
                </a:solidFill>
                <a:latin typeface="+mn-lt"/>
              </a:rPr>
              <a:t>Verse 2 of that hymn again-</a:t>
            </a:r>
          </a:p>
          <a:p>
            <a:pPr marL="0" indent="0" algn="ctr">
              <a:buNone/>
            </a:pPr>
            <a:r>
              <a:rPr lang="en-US" sz="3200" dirty="0" smtClean="0">
                <a:solidFill>
                  <a:schemeClr val="tx1"/>
                </a:solidFill>
                <a:latin typeface="+mn-lt"/>
              </a:rPr>
              <a:t>We are the only Bible</a:t>
            </a:r>
            <a:br>
              <a:rPr lang="en-US" sz="3200" dirty="0" smtClean="0">
                <a:solidFill>
                  <a:schemeClr val="tx1"/>
                </a:solidFill>
                <a:latin typeface="+mn-lt"/>
              </a:rPr>
            </a:br>
            <a:r>
              <a:rPr lang="en-US" sz="3200" dirty="0" smtClean="0">
                <a:solidFill>
                  <a:schemeClr val="tx1"/>
                </a:solidFill>
                <a:latin typeface="+mn-lt"/>
              </a:rPr>
              <a:t>The careless world will read;</a:t>
            </a:r>
            <a:br>
              <a:rPr lang="en-US" sz="3200" dirty="0" smtClean="0">
                <a:solidFill>
                  <a:schemeClr val="tx1"/>
                </a:solidFill>
                <a:latin typeface="+mn-lt"/>
              </a:rPr>
            </a:br>
            <a:r>
              <a:rPr lang="en-US" sz="3200" dirty="0" smtClean="0">
                <a:solidFill>
                  <a:schemeClr val="tx1"/>
                </a:solidFill>
                <a:latin typeface="+mn-lt"/>
              </a:rPr>
              <a:t>We are the sinners gospel,</a:t>
            </a:r>
            <a:br>
              <a:rPr lang="en-US" sz="3200" dirty="0" smtClean="0">
                <a:solidFill>
                  <a:schemeClr val="tx1"/>
                </a:solidFill>
                <a:latin typeface="+mn-lt"/>
              </a:rPr>
            </a:br>
            <a:r>
              <a:rPr lang="en-US" sz="3200" dirty="0" smtClean="0">
                <a:solidFill>
                  <a:schemeClr val="tx1"/>
                </a:solidFill>
                <a:latin typeface="+mn-lt"/>
              </a:rPr>
              <a:t>We are the scoffer's creed;</a:t>
            </a:r>
            <a:br>
              <a:rPr lang="en-US" sz="3200" dirty="0" smtClean="0">
                <a:solidFill>
                  <a:schemeClr val="tx1"/>
                </a:solidFill>
                <a:latin typeface="+mn-lt"/>
              </a:rPr>
            </a:br>
            <a:r>
              <a:rPr lang="en-US" sz="3200" b="1" dirty="0" smtClean="0">
                <a:solidFill>
                  <a:schemeClr val="tx1"/>
                </a:solidFill>
                <a:latin typeface="+mn-lt"/>
              </a:rPr>
              <a:t>We are the Lord's last message,</a:t>
            </a:r>
            <a:br>
              <a:rPr lang="en-US" sz="3200" b="1" dirty="0" smtClean="0">
                <a:solidFill>
                  <a:schemeClr val="tx1"/>
                </a:solidFill>
                <a:latin typeface="+mn-lt"/>
              </a:rPr>
            </a:br>
            <a:r>
              <a:rPr lang="en-US" sz="3200" b="1" dirty="0" smtClean="0">
                <a:solidFill>
                  <a:schemeClr val="tx1"/>
                </a:solidFill>
                <a:latin typeface="+mn-lt"/>
              </a:rPr>
              <a:t>Given in deed and word;</a:t>
            </a:r>
            <a:br>
              <a:rPr lang="en-US" sz="3200" b="1" dirty="0" smtClean="0">
                <a:solidFill>
                  <a:schemeClr val="tx1"/>
                </a:solidFill>
                <a:latin typeface="+mn-lt"/>
              </a:rPr>
            </a:br>
            <a:r>
              <a:rPr lang="en-US" sz="3200" b="1" dirty="0" smtClean="0">
                <a:solidFill>
                  <a:schemeClr val="tx1"/>
                </a:solidFill>
                <a:latin typeface="+mn-lt"/>
              </a:rPr>
              <a:t>What if the type is crooked?</a:t>
            </a:r>
            <a:br>
              <a:rPr lang="en-US" sz="3200" b="1" dirty="0" smtClean="0">
                <a:solidFill>
                  <a:schemeClr val="tx1"/>
                </a:solidFill>
                <a:latin typeface="+mn-lt"/>
              </a:rPr>
            </a:br>
            <a:r>
              <a:rPr lang="en-US" sz="3200" b="1" dirty="0" smtClean="0">
                <a:solidFill>
                  <a:schemeClr val="tx1"/>
                </a:solidFill>
                <a:latin typeface="+mn-lt"/>
              </a:rPr>
              <a:t>What if the print is blurred?</a:t>
            </a:r>
          </a:p>
          <a:p>
            <a:endParaRPr lang="en-US" dirty="0"/>
          </a:p>
        </p:txBody>
      </p:sp>
    </p:spTree>
    <p:extLst>
      <p:ext uri="{BB962C8B-B14F-4D97-AF65-F5344CB8AC3E}">
        <p14:creationId xmlns:p14="http://schemas.microsoft.com/office/powerpoint/2010/main" val="3125337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Church Growth- What is the Answer?</a:t>
            </a:r>
            <a:endParaRPr lang="en-US" dirty="0"/>
          </a:p>
        </p:txBody>
      </p:sp>
      <p:sp>
        <p:nvSpPr>
          <p:cNvPr id="3" name="Content Placeholder 2"/>
          <p:cNvSpPr>
            <a:spLocks noGrp="1"/>
          </p:cNvSpPr>
          <p:nvPr>
            <p:ph idx="1"/>
          </p:nvPr>
        </p:nvSpPr>
        <p:spPr>
          <a:xfrm>
            <a:off x="152400" y="1600200"/>
            <a:ext cx="8839200" cy="5029200"/>
          </a:xfrm>
        </p:spPr>
        <p:txBody>
          <a:bodyPr>
            <a:noAutofit/>
          </a:bodyPr>
          <a:lstStyle/>
          <a:p>
            <a:pPr marL="0" indent="0">
              <a:buNone/>
            </a:pPr>
            <a:r>
              <a:rPr lang="en-US" sz="2800" dirty="0" smtClean="0">
                <a:solidFill>
                  <a:schemeClr val="tx1"/>
                </a:solidFill>
                <a:latin typeface="+mn-lt"/>
              </a:rPr>
              <a:t>It appears that we have some of the answers before us-------What will we do with them?</a:t>
            </a:r>
          </a:p>
          <a:p>
            <a:pPr marL="0" indent="0">
              <a:buNone/>
            </a:pPr>
            <a:endParaRPr lang="en-US" sz="2800" dirty="0">
              <a:solidFill>
                <a:schemeClr val="tx1"/>
              </a:solidFill>
              <a:latin typeface="+mn-lt"/>
            </a:endParaRPr>
          </a:p>
          <a:p>
            <a:pPr marL="0" indent="0">
              <a:buNone/>
            </a:pPr>
            <a:r>
              <a:rPr lang="en-US" sz="2800" dirty="0" smtClean="0">
                <a:solidFill>
                  <a:schemeClr val="tx1"/>
                </a:solidFill>
                <a:latin typeface="+mn-lt"/>
              </a:rPr>
              <a:t>But perhaps the greater and best answer is found in </a:t>
            </a:r>
            <a:r>
              <a:rPr lang="en-US" sz="2800" b="1" dirty="0" smtClean="0">
                <a:solidFill>
                  <a:schemeClr val="tx1"/>
                </a:solidFill>
                <a:latin typeface="+mn-lt"/>
              </a:rPr>
              <a:t>Romans 1:16</a:t>
            </a:r>
            <a:r>
              <a:rPr lang="en-US" sz="2800" dirty="0" smtClean="0">
                <a:solidFill>
                  <a:schemeClr val="tx1"/>
                </a:solidFill>
                <a:latin typeface="+mn-lt"/>
              </a:rPr>
              <a:t> </a:t>
            </a:r>
          </a:p>
          <a:p>
            <a:pPr marL="0" indent="0">
              <a:buNone/>
            </a:pPr>
            <a:r>
              <a:rPr lang="en-US" sz="2800" dirty="0" smtClean="0">
                <a:solidFill>
                  <a:schemeClr val="tx1"/>
                </a:solidFill>
                <a:latin typeface="+mn-lt"/>
              </a:rPr>
              <a:t>“</a:t>
            </a:r>
            <a:r>
              <a:rPr lang="en-US" sz="2800" baseline="30000" dirty="0" smtClean="0">
                <a:solidFill>
                  <a:schemeClr val="tx1"/>
                </a:solidFill>
                <a:latin typeface="+mn-lt"/>
              </a:rPr>
              <a:t>16</a:t>
            </a:r>
            <a:r>
              <a:rPr lang="en-US" sz="2800" dirty="0" smtClean="0">
                <a:solidFill>
                  <a:schemeClr val="tx1"/>
                </a:solidFill>
                <a:latin typeface="+mn-lt"/>
              </a:rPr>
              <a:t>For I am not ashamed of the Gospel of Christ, for it is the power of God unto salvation to every one who believeth, to the Jew first and also to the Greek.”</a:t>
            </a:r>
          </a:p>
          <a:p>
            <a:pPr marL="0" indent="0">
              <a:buNone/>
            </a:pPr>
            <a:endParaRPr lang="en-US" sz="2800" dirty="0" smtClean="0">
              <a:solidFill>
                <a:schemeClr val="tx1"/>
              </a:solidFill>
              <a:latin typeface="+mn-lt"/>
            </a:endParaRPr>
          </a:p>
          <a:p>
            <a:pPr marL="0" indent="0">
              <a:buNone/>
            </a:pPr>
            <a:r>
              <a:rPr lang="en-US" sz="2800" dirty="0" smtClean="0">
                <a:solidFill>
                  <a:schemeClr val="tx1"/>
                </a:solidFill>
                <a:latin typeface="+mn-lt"/>
              </a:rPr>
              <a:t>Let us not be ashamed to live a life that tells the world of Christ and the “life” He offers</a:t>
            </a:r>
            <a:r>
              <a:rPr lang="en-US" sz="2800" dirty="0" smtClean="0"/>
              <a:t>.</a:t>
            </a:r>
            <a:endParaRPr lang="en-US" sz="2800" dirty="0"/>
          </a:p>
        </p:txBody>
      </p:sp>
    </p:spTree>
    <p:extLst>
      <p:ext uri="{BB962C8B-B14F-4D97-AF65-F5344CB8AC3E}">
        <p14:creationId xmlns:p14="http://schemas.microsoft.com/office/powerpoint/2010/main" val="149372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Church Growth- What is the Answer?</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solidFill>
                  <a:schemeClr val="tx1"/>
                </a:solidFill>
              </a:rPr>
              <a:t>Church growth is a major concern today as we are witnessing the numbers slowly, but steadily, decline while the population continues to grow daily.</a:t>
            </a:r>
          </a:p>
          <a:p>
            <a:r>
              <a:rPr lang="en-US" b="1" dirty="0" smtClean="0">
                <a:solidFill>
                  <a:schemeClr val="tx1"/>
                </a:solidFill>
              </a:rPr>
              <a:t>We seek out answers to the question – “How do we stop this trend?”</a:t>
            </a:r>
          </a:p>
          <a:p>
            <a:r>
              <a:rPr lang="en-US" b="1" dirty="0" smtClean="0">
                <a:solidFill>
                  <a:schemeClr val="tx1"/>
                </a:solidFill>
              </a:rPr>
              <a:t>The answer for many has become to introduce “new and innovative” ideas, programs, gimmicks and entertainment.  In doing so the “teaching/doctrine” of the Church has been set aside and the Church has been weakened and we are still declining in numbers!</a:t>
            </a:r>
          </a:p>
          <a:p>
            <a:endParaRPr lang="en-US" dirty="0"/>
          </a:p>
        </p:txBody>
      </p:sp>
    </p:spTree>
    <p:extLst>
      <p:ext uri="{BB962C8B-B14F-4D97-AF65-F5344CB8AC3E}">
        <p14:creationId xmlns:p14="http://schemas.microsoft.com/office/powerpoint/2010/main" val="1148848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Must You Do To Be Saved?</a:t>
            </a:r>
            <a:endParaRPr lang="en-US" dirty="0"/>
          </a:p>
        </p:txBody>
      </p:sp>
      <p:sp>
        <p:nvSpPr>
          <p:cNvPr id="3" name="Content Placeholder 2"/>
          <p:cNvSpPr>
            <a:spLocks noGrp="1"/>
          </p:cNvSpPr>
          <p:nvPr>
            <p:ph idx="1"/>
          </p:nvPr>
        </p:nvSpPr>
        <p:spPr>
          <a:xfrm>
            <a:off x="228600" y="1600200"/>
            <a:ext cx="8686800" cy="4876800"/>
          </a:xfrm>
        </p:spPr>
        <p:txBody>
          <a:bodyPr>
            <a:normAutofit/>
          </a:bodyPr>
          <a:lstStyle/>
          <a:p>
            <a:r>
              <a:rPr lang="en-US" sz="2800" b="1" dirty="0" smtClean="0">
                <a:solidFill>
                  <a:schemeClr val="tx1"/>
                </a:solidFill>
                <a:latin typeface="+mn-lt"/>
              </a:rPr>
              <a:t>Hear</a:t>
            </a:r>
            <a:r>
              <a:rPr lang="en-US" sz="2800" dirty="0" smtClean="0">
                <a:solidFill>
                  <a:schemeClr val="tx1"/>
                </a:solidFill>
                <a:latin typeface="+mn-lt"/>
              </a:rPr>
              <a:t> The Word Of God               Romans 10:17</a:t>
            </a:r>
          </a:p>
          <a:p>
            <a:r>
              <a:rPr lang="en-US" sz="2800" b="1" dirty="0" smtClean="0">
                <a:solidFill>
                  <a:schemeClr val="tx1"/>
                </a:solidFill>
                <a:latin typeface="+mn-lt"/>
              </a:rPr>
              <a:t>Believe</a:t>
            </a:r>
            <a:r>
              <a:rPr lang="en-US" sz="2800" dirty="0" smtClean="0">
                <a:solidFill>
                  <a:schemeClr val="tx1"/>
                </a:solidFill>
                <a:latin typeface="+mn-lt"/>
              </a:rPr>
              <a:t> His Word            Mark 16:16, John 8:24</a:t>
            </a:r>
          </a:p>
          <a:p>
            <a:r>
              <a:rPr lang="en-US" sz="2800" b="1" dirty="0" smtClean="0">
                <a:solidFill>
                  <a:schemeClr val="tx1"/>
                </a:solidFill>
                <a:latin typeface="+mn-lt"/>
              </a:rPr>
              <a:t>Repent</a:t>
            </a:r>
            <a:r>
              <a:rPr lang="en-US" sz="2800" dirty="0" smtClean="0">
                <a:solidFill>
                  <a:schemeClr val="tx1"/>
                </a:solidFill>
                <a:latin typeface="+mn-lt"/>
              </a:rPr>
              <a:t> of your sins           Luke 13:3,  Acts 2:38</a:t>
            </a:r>
          </a:p>
          <a:p>
            <a:r>
              <a:rPr lang="en-US" sz="2800" b="1" dirty="0" smtClean="0">
                <a:solidFill>
                  <a:schemeClr val="tx1"/>
                </a:solidFill>
                <a:latin typeface="+mn-lt"/>
              </a:rPr>
              <a:t>Confess</a:t>
            </a:r>
            <a:r>
              <a:rPr lang="en-US" sz="2800" dirty="0" smtClean="0">
                <a:solidFill>
                  <a:schemeClr val="tx1"/>
                </a:solidFill>
                <a:latin typeface="+mn-lt"/>
              </a:rPr>
              <a:t> your belief    Romans 10:10, Acts 8:37</a:t>
            </a:r>
          </a:p>
          <a:p>
            <a:r>
              <a:rPr lang="en-US" sz="2800" b="1" dirty="0" smtClean="0">
                <a:solidFill>
                  <a:schemeClr val="tx1"/>
                </a:solidFill>
                <a:latin typeface="+mn-lt"/>
              </a:rPr>
              <a:t>Be Baptized                      </a:t>
            </a:r>
            <a:r>
              <a:rPr lang="en-US" sz="2800" dirty="0" smtClean="0">
                <a:solidFill>
                  <a:schemeClr val="tx1"/>
                </a:solidFill>
                <a:latin typeface="+mn-lt"/>
              </a:rPr>
              <a:t>Mark 16:16, Acts 2:38                         For the Remission of Your Sins          Acts 22:16   					               Galatians 3:26, 27</a:t>
            </a:r>
          </a:p>
          <a:p>
            <a:r>
              <a:rPr lang="en-US" sz="2800" b="1" dirty="0" smtClean="0">
                <a:solidFill>
                  <a:schemeClr val="tx1"/>
                </a:solidFill>
                <a:latin typeface="+mn-lt"/>
              </a:rPr>
              <a:t>Live Faithfully      </a:t>
            </a:r>
            <a:r>
              <a:rPr lang="en-US" sz="2800" dirty="0" smtClean="0">
                <a:solidFill>
                  <a:schemeClr val="tx1"/>
                </a:solidFill>
                <a:latin typeface="+mn-lt"/>
              </a:rPr>
              <a:t>Titus 2:11-14   Reve</a:t>
            </a:r>
            <a:r>
              <a:rPr lang="en-US" sz="2800" dirty="0" smtClean="0">
                <a:solidFill>
                  <a:schemeClr val="tx1"/>
                </a:solidFill>
                <a:latin typeface="+mn-lt"/>
              </a:rPr>
              <a:t>lation 2:10</a:t>
            </a:r>
            <a:endParaRPr lang="en-US" sz="2800" dirty="0" smtClean="0">
              <a:solidFill>
                <a:schemeClr val="tx1"/>
              </a:solidFill>
              <a:latin typeface="+mn-lt"/>
            </a:endParaRPr>
          </a:p>
          <a:p>
            <a:pPr>
              <a:buNone/>
            </a:pPr>
            <a:endParaRPr lang="en-US" sz="2800" dirty="0" smtClean="0"/>
          </a:p>
          <a:p>
            <a:endParaRPr lang="en-US" dirty="0"/>
          </a:p>
        </p:txBody>
      </p:sp>
    </p:spTree>
    <p:extLst>
      <p:ext uri="{BB962C8B-B14F-4D97-AF65-F5344CB8AC3E}">
        <p14:creationId xmlns:p14="http://schemas.microsoft.com/office/powerpoint/2010/main" val="2898977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sz="4400" dirty="0" smtClean="0"/>
              <a:t>Church Growth- What is the Answer?</a:t>
            </a:r>
            <a:endParaRPr lang="en-US" sz="4400" dirty="0"/>
          </a:p>
        </p:txBody>
      </p:sp>
      <p:sp>
        <p:nvSpPr>
          <p:cNvPr id="3" name="Content Placeholder 2"/>
          <p:cNvSpPr>
            <a:spLocks noGrp="1"/>
          </p:cNvSpPr>
          <p:nvPr>
            <p:ph idx="1"/>
          </p:nvPr>
        </p:nvSpPr>
        <p:spPr>
          <a:xfrm>
            <a:off x="228600" y="1371600"/>
            <a:ext cx="8686800" cy="5257800"/>
          </a:xfrm>
        </p:spPr>
        <p:txBody>
          <a:bodyPr>
            <a:normAutofit fontScale="92500"/>
          </a:bodyPr>
          <a:lstStyle/>
          <a:p>
            <a:pPr marL="0" indent="0">
              <a:buNone/>
            </a:pPr>
            <a:r>
              <a:rPr lang="en-US" b="1" dirty="0" smtClean="0">
                <a:solidFill>
                  <a:schemeClr val="tx1"/>
                </a:solidFill>
              </a:rPr>
              <a:t>It would simple to say that there is one particular reason for this decline  -  </a:t>
            </a:r>
            <a:endParaRPr lang="en-US" b="1" dirty="0">
              <a:solidFill>
                <a:schemeClr val="tx1"/>
              </a:solidFill>
            </a:endParaRPr>
          </a:p>
          <a:p>
            <a:pPr marL="0" indent="0">
              <a:buNone/>
            </a:pPr>
            <a:r>
              <a:rPr lang="en-US" b="1" dirty="0" smtClean="0">
                <a:solidFill>
                  <a:schemeClr val="tx1"/>
                </a:solidFill>
              </a:rPr>
              <a:t>In a way this could be true – We could simply say “we” are </a:t>
            </a:r>
            <a:r>
              <a:rPr lang="en-US" b="1" u="sng" dirty="0" smtClean="0">
                <a:solidFill>
                  <a:schemeClr val="tx1"/>
                </a:solidFill>
              </a:rPr>
              <a:t>NOT</a:t>
            </a:r>
            <a:r>
              <a:rPr lang="en-US" b="1" dirty="0" smtClean="0">
                <a:solidFill>
                  <a:schemeClr val="tx1"/>
                </a:solidFill>
              </a:rPr>
              <a:t> doing our part because God has certainly done His part –</a:t>
            </a:r>
            <a:r>
              <a:rPr lang="en-US" b="1" baseline="30000" dirty="0" smtClean="0">
                <a:solidFill>
                  <a:schemeClr val="tx1"/>
                </a:solidFill>
              </a:rPr>
              <a:t> </a:t>
            </a:r>
          </a:p>
          <a:p>
            <a:pPr marL="0" indent="0">
              <a:buNone/>
            </a:pPr>
            <a:endParaRPr lang="en-US" b="1" baseline="30000" dirty="0" smtClean="0">
              <a:solidFill>
                <a:schemeClr val="tx1"/>
              </a:solidFill>
            </a:endParaRPr>
          </a:p>
          <a:p>
            <a:pPr marL="0" indent="0">
              <a:buNone/>
            </a:pPr>
            <a:r>
              <a:rPr lang="en-US" b="1" baseline="30000" dirty="0" smtClean="0">
                <a:solidFill>
                  <a:srgbClr val="C00000"/>
                </a:solidFill>
              </a:rPr>
              <a:t>8</a:t>
            </a:r>
            <a:r>
              <a:rPr lang="en-US" b="1" dirty="0" smtClean="0">
                <a:solidFill>
                  <a:srgbClr val="C00000"/>
                </a:solidFill>
              </a:rPr>
              <a:t>But God </a:t>
            </a:r>
            <a:r>
              <a:rPr lang="en-US" b="1" dirty="0" err="1" smtClean="0">
                <a:solidFill>
                  <a:srgbClr val="C00000"/>
                </a:solidFill>
              </a:rPr>
              <a:t>commendeth</a:t>
            </a:r>
            <a:r>
              <a:rPr lang="en-US" b="1" dirty="0" smtClean="0">
                <a:solidFill>
                  <a:srgbClr val="C00000"/>
                </a:solidFill>
              </a:rPr>
              <a:t> His love toward us in that, while we were yet sinners, Christ died for us.</a:t>
            </a:r>
          </a:p>
          <a:p>
            <a:pPr marL="0" indent="0">
              <a:buNone/>
            </a:pPr>
            <a:r>
              <a:rPr lang="en-US" b="1" dirty="0" smtClean="0">
                <a:solidFill>
                  <a:srgbClr val="C00000"/>
                </a:solidFill>
              </a:rPr>
              <a:t> </a:t>
            </a:r>
            <a:r>
              <a:rPr lang="en-US" b="1" baseline="30000" dirty="0" smtClean="0">
                <a:solidFill>
                  <a:srgbClr val="C00000"/>
                </a:solidFill>
              </a:rPr>
              <a:t>9</a:t>
            </a:r>
            <a:r>
              <a:rPr lang="en-US" b="1" dirty="0" smtClean="0">
                <a:solidFill>
                  <a:srgbClr val="C00000"/>
                </a:solidFill>
              </a:rPr>
              <a:t>Much more then, being now justified by His blood, we shall be saved from wrath through Him.    </a:t>
            </a:r>
            <a:br>
              <a:rPr lang="en-US" b="1" dirty="0" smtClean="0">
                <a:solidFill>
                  <a:srgbClr val="C00000"/>
                </a:solidFill>
              </a:rPr>
            </a:br>
            <a:r>
              <a:rPr lang="en-US" b="1" dirty="0" smtClean="0">
                <a:solidFill>
                  <a:srgbClr val="C00000"/>
                </a:solidFill>
              </a:rPr>
              <a:t> </a:t>
            </a:r>
            <a:r>
              <a:rPr lang="en-US" b="1" baseline="30000" dirty="0" smtClean="0">
                <a:solidFill>
                  <a:srgbClr val="C00000"/>
                </a:solidFill>
              </a:rPr>
              <a:t>10</a:t>
            </a:r>
            <a:r>
              <a:rPr lang="en-US" b="1" dirty="0" smtClean="0">
                <a:solidFill>
                  <a:srgbClr val="C00000"/>
                </a:solidFill>
              </a:rPr>
              <a:t>For if, when we were enemies, we were reconciled to God by the death of His Son, much more, being reconciled, we shall be saved by His life.    </a:t>
            </a:r>
            <a:br>
              <a:rPr lang="en-US" b="1" dirty="0" smtClean="0">
                <a:solidFill>
                  <a:srgbClr val="C00000"/>
                </a:solidFill>
              </a:rPr>
            </a:br>
            <a:r>
              <a:rPr lang="en-US" b="1" dirty="0" smtClean="0">
                <a:solidFill>
                  <a:srgbClr val="C00000"/>
                </a:solidFill>
              </a:rPr>
              <a:t> </a:t>
            </a:r>
            <a:r>
              <a:rPr lang="en-US" b="1" baseline="30000" dirty="0" smtClean="0">
                <a:solidFill>
                  <a:srgbClr val="C00000"/>
                </a:solidFill>
              </a:rPr>
              <a:t>11</a:t>
            </a:r>
            <a:r>
              <a:rPr lang="en-US" b="1" dirty="0" smtClean="0">
                <a:solidFill>
                  <a:srgbClr val="C00000"/>
                </a:solidFill>
              </a:rPr>
              <a:t>And not only that, but we shall also rejoice in God through our Lord Jesus Christ, by whom we have now received the atonement.  </a:t>
            </a:r>
            <a:r>
              <a:rPr lang="en-US" b="1" u="sng" dirty="0" smtClean="0">
                <a:solidFill>
                  <a:schemeClr val="tx1"/>
                </a:solidFill>
              </a:rPr>
              <a:t>Romans 5:8-11</a:t>
            </a:r>
            <a:endParaRPr lang="en-US" b="1" u="sng" dirty="0">
              <a:solidFill>
                <a:schemeClr val="tx1"/>
              </a:solidFill>
            </a:endParaRPr>
          </a:p>
        </p:txBody>
      </p:sp>
    </p:spTree>
    <p:extLst>
      <p:ext uri="{BB962C8B-B14F-4D97-AF65-F5344CB8AC3E}">
        <p14:creationId xmlns:p14="http://schemas.microsoft.com/office/powerpoint/2010/main" val="2638025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Church Growth- What is the Answer?</a:t>
            </a:r>
            <a:endParaRPr lang="en-US" dirty="0"/>
          </a:p>
        </p:txBody>
      </p:sp>
      <p:sp>
        <p:nvSpPr>
          <p:cNvPr id="3" name="Content Placeholder 2"/>
          <p:cNvSpPr>
            <a:spLocks noGrp="1"/>
          </p:cNvSpPr>
          <p:nvPr>
            <p:ph idx="1"/>
          </p:nvPr>
        </p:nvSpPr>
        <p:spPr>
          <a:xfrm>
            <a:off x="152400" y="1600200"/>
            <a:ext cx="8763000" cy="5029200"/>
          </a:xfrm>
        </p:spPr>
        <p:txBody>
          <a:bodyPr/>
          <a:lstStyle/>
          <a:p>
            <a:pPr marL="0" indent="0">
              <a:buNone/>
            </a:pPr>
            <a:r>
              <a:rPr lang="en-US" b="1" dirty="0" smtClean="0">
                <a:solidFill>
                  <a:schemeClr val="tx1"/>
                </a:solidFill>
              </a:rPr>
              <a:t>And Jesus has left us an “example” to follow.</a:t>
            </a:r>
          </a:p>
          <a:p>
            <a:pPr marL="0" indent="0">
              <a:buNone/>
            </a:pPr>
            <a:endParaRPr lang="en-US" b="1" dirty="0" smtClean="0">
              <a:solidFill>
                <a:schemeClr val="tx1"/>
              </a:solidFill>
            </a:endParaRPr>
          </a:p>
          <a:p>
            <a:pPr marL="0" indent="0">
              <a:buNone/>
            </a:pPr>
            <a:r>
              <a:rPr lang="en-US" b="1" dirty="0" smtClean="0">
                <a:solidFill>
                  <a:srgbClr val="C00000"/>
                </a:solidFill>
              </a:rPr>
              <a:t>“For I have given you an example, that ye should do as I have done to you.”  </a:t>
            </a:r>
            <a:r>
              <a:rPr lang="en-US" b="1" dirty="0" smtClean="0">
                <a:solidFill>
                  <a:schemeClr val="tx1"/>
                </a:solidFill>
              </a:rPr>
              <a:t>John 13:15</a:t>
            </a:r>
          </a:p>
          <a:p>
            <a:pPr marL="0" indent="0">
              <a:buNone/>
            </a:pPr>
            <a:endParaRPr lang="en-US" b="1" dirty="0" smtClean="0">
              <a:solidFill>
                <a:schemeClr val="tx1"/>
              </a:solidFill>
            </a:endParaRPr>
          </a:p>
          <a:p>
            <a:pPr marL="0" indent="0">
              <a:buNone/>
            </a:pPr>
            <a:r>
              <a:rPr lang="en-US" b="1" dirty="0" smtClean="0">
                <a:solidFill>
                  <a:srgbClr val="C00000"/>
                </a:solidFill>
              </a:rPr>
              <a:t>“For even unto this were ye called, because Christ also suffered for us, leaving us an example, that ye should follow His steps,”  </a:t>
            </a:r>
            <a:r>
              <a:rPr lang="en-US" b="1" dirty="0" smtClean="0">
                <a:solidFill>
                  <a:schemeClr val="tx1"/>
                </a:solidFill>
              </a:rPr>
              <a:t>I Peter 2:21</a:t>
            </a:r>
            <a:endParaRPr lang="en-US" b="1" dirty="0">
              <a:solidFill>
                <a:schemeClr val="tx1"/>
              </a:solidFill>
            </a:endParaRPr>
          </a:p>
        </p:txBody>
      </p:sp>
    </p:spTree>
    <p:extLst>
      <p:ext uri="{BB962C8B-B14F-4D97-AF65-F5344CB8AC3E}">
        <p14:creationId xmlns:p14="http://schemas.microsoft.com/office/powerpoint/2010/main" val="3533647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Church Growth- What is the Answer?</a:t>
            </a:r>
            <a:endParaRPr lang="en-US" dirty="0"/>
          </a:p>
        </p:txBody>
      </p:sp>
      <p:sp>
        <p:nvSpPr>
          <p:cNvPr id="3" name="Content Placeholder 2"/>
          <p:cNvSpPr>
            <a:spLocks noGrp="1"/>
          </p:cNvSpPr>
          <p:nvPr>
            <p:ph idx="1"/>
          </p:nvPr>
        </p:nvSpPr>
        <p:spPr>
          <a:xfrm>
            <a:off x="152400" y="1600200"/>
            <a:ext cx="8839200" cy="5029200"/>
          </a:xfrm>
        </p:spPr>
        <p:txBody>
          <a:bodyPr>
            <a:normAutofit/>
          </a:bodyPr>
          <a:lstStyle/>
          <a:p>
            <a:r>
              <a:rPr lang="en-US" b="1" dirty="0" smtClean="0">
                <a:solidFill>
                  <a:schemeClr val="tx1"/>
                </a:solidFill>
              </a:rPr>
              <a:t>We should be following that “example” in all that we do in our Christian life – hence the term </a:t>
            </a:r>
          </a:p>
          <a:p>
            <a:pPr marL="0" indent="0">
              <a:buNone/>
            </a:pPr>
            <a:r>
              <a:rPr lang="en-US" b="1" dirty="0" smtClean="0">
                <a:solidFill>
                  <a:schemeClr val="tx1"/>
                </a:solidFill>
              </a:rPr>
              <a:t>                              “CHRISTIAN”</a:t>
            </a:r>
          </a:p>
          <a:p>
            <a:pPr marL="0" indent="0">
              <a:buNone/>
            </a:pPr>
            <a:r>
              <a:rPr lang="en-US" b="1" i="1" dirty="0" smtClean="0">
                <a:solidFill>
                  <a:schemeClr val="tx1"/>
                </a:solidFill>
              </a:rPr>
              <a:t>Paul write to the Corinthians regarding their Christian walk – </a:t>
            </a:r>
            <a:r>
              <a:rPr lang="en-US" b="1" i="1" dirty="0" smtClean="0">
                <a:solidFill>
                  <a:srgbClr val="151AE9"/>
                </a:solidFill>
              </a:rPr>
              <a:t>“Ye are our epistle written in our </a:t>
            </a:r>
            <a:r>
              <a:rPr lang="en-US" b="1" i="1" dirty="0" err="1" smtClean="0">
                <a:solidFill>
                  <a:srgbClr val="151AE9"/>
                </a:solidFill>
              </a:rPr>
              <a:t>hearts,</a:t>
            </a:r>
            <a:r>
              <a:rPr lang="en-US" b="1" i="1" u="sng" dirty="0" err="1" smtClean="0">
                <a:solidFill>
                  <a:srgbClr val="FF0000"/>
                </a:solidFill>
              </a:rPr>
              <a:t>known</a:t>
            </a:r>
            <a:r>
              <a:rPr lang="en-US" b="1" i="1" u="sng" dirty="0" smtClean="0">
                <a:solidFill>
                  <a:srgbClr val="FF0000"/>
                </a:solidFill>
              </a:rPr>
              <a:t> and read of all men</a:t>
            </a:r>
            <a:r>
              <a:rPr lang="en-US" i="1" dirty="0" smtClean="0"/>
              <a:t>:”</a:t>
            </a:r>
            <a:r>
              <a:rPr lang="en-US" dirty="0" smtClean="0"/>
              <a:t/>
            </a:r>
            <a:br>
              <a:rPr lang="en-US" dirty="0" smtClean="0"/>
            </a:br>
            <a:r>
              <a:rPr lang="en-US" dirty="0" smtClean="0"/>
              <a:t>                                     </a:t>
            </a:r>
            <a:r>
              <a:rPr lang="en-US" b="1" dirty="0" smtClean="0">
                <a:solidFill>
                  <a:schemeClr val="tx1"/>
                </a:solidFill>
              </a:rPr>
              <a:t>2 Corinthians 3:2</a:t>
            </a:r>
          </a:p>
          <a:p>
            <a:pPr marL="0" indent="0">
              <a:buNone/>
            </a:pPr>
            <a:endParaRPr lang="en-US" dirty="0">
              <a:solidFill>
                <a:schemeClr val="tx1"/>
              </a:solidFill>
            </a:endParaRPr>
          </a:p>
          <a:p>
            <a:pPr marL="0" indent="0">
              <a:buNone/>
            </a:pPr>
            <a:r>
              <a:rPr lang="en-US" dirty="0" smtClean="0">
                <a:solidFill>
                  <a:schemeClr val="tx1"/>
                </a:solidFill>
              </a:rPr>
              <a:t>However, perhaps what others see in our lives is the   very thing that is driving our numbers down - </a:t>
            </a:r>
            <a:endParaRPr lang="en-US" dirty="0">
              <a:solidFill>
                <a:schemeClr val="tx1"/>
              </a:solidFill>
            </a:endParaRPr>
          </a:p>
        </p:txBody>
      </p:sp>
    </p:spTree>
    <p:extLst>
      <p:ext uri="{BB962C8B-B14F-4D97-AF65-F5344CB8AC3E}">
        <p14:creationId xmlns:p14="http://schemas.microsoft.com/office/powerpoint/2010/main" val="3019013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World’s Bible</a:t>
            </a:r>
            <a:endParaRPr lang="en-US" dirty="0"/>
          </a:p>
        </p:txBody>
      </p:sp>
      <p:sp>
        <p:nvSpPr>
          <p:cNvPr id="3" name="Content Placeholder 2"/>
          <p:cNvSpPr>
            <a:spLocks noGrp="1"/>
          </p:cNvSpPr>
          <p:nvPr>
            <p:ph idx="1"/>
          </p:nvPr>
        </p:nvSpPr>
        <p:spPr>
          <a:xfrm>
            <a:off x="152400" y="1600200"/>
            <a:ext cx="8915400" cy="5029200"/>
          </a:xfrm>
        </p:spPr>
        <p:txBody>
          <a:bodyPr/>
          <a:lstStyle/>
          <a:p>
            <a:r>
              <a:rPr lang="en-US" b="1" dirty="0" smtClean="0">
                <a:solidFill>
                  <a:srgbClr val="151AE9"/>
                </a:solidFill>
              </a:rPr>
              <a:t>There is a Hymn that goes like this -</a:t>
            </a:r>
            <a:endParaRPr lang="en-US" b="1" dirty="0">
              <a:solidFill>
                <a:srgbClr val="151AE9"/>
              </a:solidFill>
            </a:endParaRPr>
          </a:p>
        </p:txBody>
      </p:sp>
      <p:sp>
        <p:nvSpPr>
          <p:cNvPr id="4" name="Rectangle 3"/>
          <p:cNvSpPr/>
          <p:nvPr/>
        </p:nvSpPr>
        <p:spPr>
          <a:xfrm>
            <a:off x="457200" y="2274838"/>
            <a:ext cx="8458200" cy="4031873"/>
          </a:xfrm>
          <a:prstGeom prst="rect">
            <a:avLst/>
          </a:prstGeom>
        </p:spPr>
        <p:txBody>
          <a:bodyPr wrap="square">
            <a:spAutoFit/>
          </a:bodyPr>
          <a:lstStyle/>
          <a:p>
            <a:pPr algn="ctr"/>
            <a:r>
              <a:rPr lang="en-US" sz="3200" dirty="0" smtClean="0"/>
              <a:t>Christ has no hands but our hands</a:t>
            </a:r>
            <a:br>
              <a:rPr lang="en-US" sz="3200" dirty="0" smtClean="0"/>
            </a:br>
            <a:r>
              <a:rPr lang="en-US" sz="3200" dirty="0" smtClean="0"/>
              <a:t>To do His work today;</a:t>
            </a:r>
            <a:br>
              <a:rPr lang="en-US" sz="3200" dirty="0" smtClean="0"/>
            </a:br>
            <a:r>
              <a:rPr lang="en-US" sz="3200" dirty="0" smtClean="0"/>
              <a:t>He has no feet but our feet</a:t>
            </a:r>
            <a:br>
              <a:rPr lang="en-US" sz="3200" dirty="0" smtClean="0"/>
            </a:br>
            <a:r>
              <a:rPr lang="en-US" sz="3200" dirty="0" smtClean="0"/>
              <a:t>To lead men in His way;</a:t>
            </a:r>
            <a:br>
              <a:rPr lang="en-US" sz="3200" dirty="0" smtClean="0"/>
            </a:br>
            <a:r>
              <a:rPr lang="en-US" sz="3200" dirty="0" smtClean="0"/>
              <a:t>He has no tongue but our tongue</a:t>
            </a:r>
            <a:br>
              <a:rPr lang="en-US" sz="3200" dirty="0" smtClean="0"/>
            </a:br>
            <a:r>
              <a:rPr lang="en-US" sz="3200" dirty="0" smtClean="0"/>
              <a:t>To tell men how He died;</a:t>
            </a:r>
            <a:br>
              <a:rPr lang="en-US" sz="3200" dirty="0" smtClean="0"/>
            </a:br>
            <a:r>
              <a:rPr lang="en-US" sz="3200" dirty="0" smtClean="0"/>
              <a:t>He has no help but our help</a:t>
            </a:r>
            <a:br>
              <a:rPr lang="en-US" sz="3200" dirty="0" smtClean="0"/>
            </a:br>
            <a:r>
              <a:rPr lang="en-US" sz="3200" dirty="0" smtClean="0"/>
              <a:t>To bring them to His side.</a:t>
            </a:r>
            <a:endParaRPr lang="en-US" sz="3200" dirty="0"/>
          </a:p>
        </p:txBody>
      </p:sp>
    </p:spTree>
    <p:extLst>
      <p:ext uri="{BB962C8B-B14F-4D97-AF65-F5344CB8AC3E}">
        <p14:creationId xmlns:p14="http://schemas.microsoft.com/office/powerpoint/2010/main" val="3127957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World’s Bible</a:t>
            </a:r>
            <a:endParaRPr lang="en-US" dirty="0"/>
          </a:p>
        </p:txBody>
      </p:sp>
      <p:sp>
        <p:nvSpPr>
          <p:cNvPr id="3" name="Content Placeholder 2"/>
          <p:cNvSpPr>
            <a:spLocks noGrp="1"/>
          </p:cNvSpPr>
          <p:nvPr>
            <p:ph idx="1"/>
          </p:nvPr>
        </p:nvSpPr>
        <p:spPr>
          <a:xfrm>
            <a:off x="152400" y="1600200"/>
            <a:ext cx="8839200" cy="5029200"/>
          </a:xfrm>
        </p:spPr>
        <p:txBody>
          <a:bodyPr/>
          <a:lstStyle/>
          <a:p>
            <a:pPr marL="0" indent="0" algn="ctr">
              <a:buNone/>
            </a:pPr>
            <a:r>
              <a:rPr lang="en-US" sz="3600" dirty="0" smtClean="0">
                <a:solidFill>
                  <a:schemeClr val="tx1"/>
                </a:solidFill>
                <a:latin typeface="+mn-lt"/>
              </a:rPr>
              <a:t>We are the only Bible</a:t>
            </a:r>
            <a:br>
              <a:rPr lang="en-US" sz="3600" dirty="0" smtClean="0">
                <a:solidFill>
                  <a:schemeClr val="tx1"/>
                </a:solidFill>
                <a:latin typeface="+mn-lt"/>
              </a:rPr>
            </a:br>
            <a:r>
              <a:rPr lang="en-US" sz="3600" dirty="0" smtClean="0">
                <a:solidFill>
                  <a:schemeClr val="tx1"/>
                </a:solidFill>
                <a:latin typeface="+mn-lt"/>
              </a:rPr>
              <a:t>The careless world will read;</a:t>
            </a:r>
            <a:br>
              <a:rPr lang="en-US" sz="3600" dirty="0" smtClean="0">
                <a:solidFill>
                  <a:schemeClr val="tx1"/>
                </a:solidFill>
                <a:latin typeface="+mn-lt"/>
              </a:rPr>
            </a:br>
            <a:r>
              <a:rPr lang="en-US" sz="3600" dirty="0" smtClean="0">
                <a:solidFill>
                  <a:schemeClr val="tx1"/>
                </a:solidFill>
                <a:latin typeface="+mn-lt"/>
              </a:rPr>
              <a:t>We are the sinners gospel,</a:t>
            </a:r>
            <a:br>
              <a:rPr lang="en-US" sz="3600" dirty="0" smtClean="0">
                <a:solidFill>
                  <a:schemeClr val="tx1"/>
                </a:solidFill>
                <a:latin typeface="+mn-lt"/>
              </a:rPr>
            </a:br>
            <a:r>
              <a:rPr lang="en-US" sz="3600" dirty="0" smtClean="0">
                <a:solidFill>
                  <a:schemeClr val="tx1"/>
                </a:solidFill>
                <a:latin typeface="+mn-lt"/>
              </a:rPr>
              <a:t>We are the scoffer's creed;</a:t>
            </a:r>
            <a:br>
              <a:rPr lang="en-US" sz="3600" dirty="0" smtClean="0">
                <a:solidFill>
                  <a:schemeClr val="tx1"/>
                </a:solidFill>
                <a:latin typeface="+mn-lt"/>
              </a:rPr>
            </a:br>
            <a:r>
              <a:rPr lang="en-US" sz="3600" dirty="0" smtClean="0">
                <a:solidFill>
                  <a:schemeClr val="tx1"/>
                </a:solidFill>
                <a:latin typeface="+mn-lt"/>
              </a:rPr>
              <a:t>We are the Lord's last message,</a:t>
            </a:r>
            <a:br>
              <a:rPr lang="en-US" sz="3600" dirty="0" smtClean="0">
                <a:solidFill>
                  <a:schemeClr val="tx1"/>
                </a:solidFill>
                <a:latin typeface="+mn-lt"/>
              </a:rPr>
            </a:br>
            <a:r>
              <a:rPr lang="en-US" sz="3600" dirty="0" smtClean="0">
                <a:solidFill>
                  <a:schemeClr val="tx1"/>
                </a:solidFill>
                <a:latin typeface="+mn-lt"/>
              </a:rPr>
              <a:t>Given in deed and word;</a:t>
            </a:r>
            <a:br>
              <a:rPr lang="en-US" sz="3600" dirty="0" smtClean="0">
                <a:solidFill>
                  <a:schemeClr val="tx1"/>
                </a:solidFill>
                <a:latin typeface="+mn-lt"/>
              </a:rPr>
            </a:br>
            <a:r>
              <a:rPr lang="en-US" sz="3600" dirty="0" smtClean="0">
                <a:solidFill>
                  <a:schemeClr val="tx1"/>
                </a:solidFill>
                <a:latin typeface="+mn-lt"/>
              </a:rPr>
              <a:t>What if the type is crooked?</a:t>
            </a:r>
            <a:br>
              <a:rPr lang="en-US" sz="3600" dirty="0" smtClean="0">
                <a:solidFill>
                  <a:schemeClr val="tx1"/>
                </a:solidFill>
                <a:latin typeface="+mn-lt"/>
              </a:rPr>
            </a:br>
            <a:r>
              <a:rPr lang="en-US" sz="3600" dirty="0" smtClean="0">
                <a:solidFill>
                  <a:schemeClr val="tx1"/>
                </a:solidFill>
                <a:latin typeface="+mn-lt"/>
              </a:rPr>
              <a:t>What if the print is blurred?</a:t>
            </a:r>
          </a:p>
          <a:p>
            <a:pPr marL="0" indent="0" algn="ctr">
              <a:buNone/>
            </a:pPr>
            <a:endParaRPr lang="en-US" sz="1800" dirty="0" smtClean="0"/>
          </a:p>
          <a:p>
            <a:pPr marL="0" indent="0" algn="ctr">
              <a:buNone/>
            </a:pPr>
            <a:endParaRPr lang="en-US" sz="1800" dirty="0"/>
          </a:p>
        </p:txBody>
      </p:sp>
    </p:spTree>
    <p:extLst>
      <p:ext uri="{BB962C8B-B14F-4D97-AF65-F5344CB8AC3E}">
        <p14:creationId xmlns:p14="http://schemas.microsoft.com/office/powerpoint/2010/main" val="2015556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World’s Bible</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marL="0" indent="0" algn="ctr">
              <a:buNone/>
            </a:pPr>
            <a:r>
              <a:rPr lang="en-US" sz="3600" dirty="0" smtClean="0">
                <a:solidFill>
                  <a:schemeClr val="tx1"/>
                </a:solidFill>
                <a:latin typeface="+mn-lt"/>
              </a:rPr>
              <a:t>What if our hands are busy</a:t>
            </a:r>
            <a:br>
              <a:rPr lang="en-US" sz="3600" dirty="0" smtClean="0">
                <a:solidFill>
                  <a:schemeClr val="tx1"/>
                </a:solidFill>
                <a:latin typeface="+mn-lt"/>
              </a:rPr>
            </a:br>
            <a:r>
              <a:rPr lang="en-US" sz="3600" dirty="0" smtClean="0">
                <a:solidFill>
                  <a:schemeClr val="tx1"/>
                </a:solidFill>
                <a:latin typeface="+mn-lt"/>
              </a:rPr>
              <a:t>With other work than His?</a:t>
            </a:r>
            <a:br>
              <a:rPr lang="en-US" sz="3600" dirty="0" smtClean="0">
                <a:solidFill>
                  <a:schemeClr val="tx1"/>
                </a:solidFill>
                <a:latin typeface="+mn-lt"/>
              </a:rPr>
            </a:br>
            <a:r>
              <a:rPr lang="en-US" sz="3600" dirty="0" smtClean="0">
                <a:solidFill>
                  <a:schemeClr val="tx1"/>
                </a:solidFill>
                <a:latin typeface="+mn-lt"/>
              </a:rPr>
              <a:t>What if our feet are walking</a:t>
            </a:r>
            <a:br>
              <a:rPr lang="en-US" sz="3600" dirty="0" smtClean="0">
                <a:solidFill>
                  <a:schemeClr val="tx1"/>
                </a:solidFill>
                <a:latin typeface="+mn-lt"/>
              </a:rPr>
            </a:br>
            <a:r>
              <a:rPr lang="en-US" sz="3600" dirty="0" smtClean="0">
                <a:solidFill>
                  <a:schemeClr val="tx1"/>
                </a:solidFill>
                <a:latin typeface="+mn-lt"/>
              </a:rPr>
              <a:t>Where sin's allurement is?</a:t>
            </a:r>
            <a:br>
              <a:rPr lang="en-US" sz="3600" dirty="0" smtClean="0">
                <a:solidFill>
                  <a:schemeClr val="tx1"/>
                </a:solidFill>
                <a:latin typeface="+mn-lt"/>
              </a:rPr>
            </a:br>
            <a:r>
              <a:rPr lang="en-US" sz="3600" dirty="0" smtClean="0">
                <a:solidFill>
                  <a:schemeClr val="tx1"/>
                </a:solidFill>
                <a:latin typeface="+mn-lt"/>
              </a:rPr>
              <a:t>What if our tongues are speaking</a:t>
            </a:r>
            <a:br>
              <a:rPr lang="en-US" sz="3600" dirty="0" smtClean="0">
                <a:solidFill>
                  <a:schemeClr val="tx1"/>
                </a:solidFill>
                <a:latin typeface="+mn-lt"/>
              </a:rPr>
            </a:br>
            <a:r>
              <a:rPr lang="en-US" sz="3600" dirty="0" smtClean="0">
                <a:solidFill>
                  <a:schemeClr val="tx1"/>
                </a:solidFill>
                <a:latin typeface="+mn-lt"/>
              </a:rPr>
              <a:t>Of things His lips would spurn?</a:t>
            </a:r>
            <a:br>
              <a:rPr lang="en-US" sz="3600" dirty="0" smtClean="0">
                <a:solidFill>
                  <a:schemeClr val="tx1"/>
                </a:solidFill>
                <a:latin typeface="+mn-lt"/>
              </a:rPr>
            </a:br>
            <a:r>
              <a:rPr lang="en-US" sz="3600" dirty="0" smtClean="0">
                <a:solidFill>
                  <a:schemeClr val="tx1"/>
                </a:solidFill>
                <a:latin typeface="+mn-lt"/>
              </a:rPr>
              <a:t>How can we hope to help Him</a:t>
            </a:r>
            <a:br>
              <a:rPr lang="en-US" sz="3600" dirty="0" smtClean="0">
                <a:solidFill>
                  <a:schemeClr val="tx1"/>
                </a:solidFill>
                <a:latin typeface="+mn-lt"/>
              </a:rPr>
            </a:br>
            <a:r>
              <a:rPr lang="en-US" sz="3600" dirty="0" smtClean="0">
                <a:solidFill>
                  <a:schemeClr val="tx1"/>
                </a:solidFill>
                <a:latin typeface="+mn-lt"/>
              </a:rPr>
              <a:t>And hasten His return?</a:t>
            </a:r>
            <a:endParaRPr lang="en-US" sz="3600" dirty="0">
              <a:solidFill>
                <a:schemeClr val="tx1"/>
              </a:solidFill>
              <a:latin typeface="+mn-lt"/>
            </a:endParaRPr>
          </a:p>
        </p:txBody>
      </p:sp>
      <p:sp>
        <p:nvSpPr>
          <p:cNvPr id="4" name="Rectangle 3"/>
          <p:cNvSpPr/>
          <p:nvPr/>
        </p:nvSpPr>
        <p:spPr>
          <a:xfrm>
            <a:off x="3340733" y="6172200"/>
            <a:ext cx="2462533" cy="369332"/>
          </a:xfrm>
          <a:prstGeom prst="rect">
            <a:avLst/>
          </a:prstGeom>
        </p:spPr>
        <p:txBody>
          <a:bodyPr wrap="none">
            <a:spAutoFit/>
          </a:bodyPr>
          <a:lstStyle/>
          <a:p>
            <a:pPr algn="ctr"/>
            <a:r>
              <a:rPr lang="en-US" dirty="0"/>
              <a:t>~Annie Johnson Flint~</a:t>
            </a:r>
            <a:endParaRPr lang="en-US" dirty="0"/>
          </a:p>
        </p:txBody>
      </p:sp>
    </p:spTree>
    <p:extLst>
      <p:ext uri="{BB962C8B-B14F-4D97-AF65-F5344CB8AC3E}">
        <p14:creationId xmlns:p14="http://schemas.microsoft.com/office/powerpoint/2010/main" val="2546211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Church Growth- What is the Answer?</a:t>
            </a:r>
            <a:endParaRPr lang="en-US" dirty="0"/>
          </a:p>
        </p:txBody>
      </p:sp>
      <p:sp>
        <p:nvSpPr>
          <p:cNvPr id="3" name="Content Placeholder 2"/>
          <p:cNvSpPr>
            <a:spLocks noGrp="1"/>
          </p:cNvSpPr>
          <p:nvPr>
            <p:ph idx="1"/>
          </p:nvPr>
        </p:nvSpPr>
        <p:spPr/>
        <p:txBody>
          <a:bodyPr>
            <a:normAutofit/>
          </a:bodyPr>
          <a:lstStyle/>
          <a:p>
            <a:r>
              <a:rPr lang="en-US" sz="3200" dirty="0" smtClean="0">
                <a:solidFill>
                  <a:schemeClr val="tx1"/>
                </a:solidFill>
              </a:rPr>
              <a:t>In some of my areas of study regarding counseling and treatments for stress and depression, even anxiety I have conducted “experiential studies”</a:t>
            </a:r>
          </a:p>
          <a:p>
            <a:r>
              <a:rPr lang="en-US" sz="3200" dirty="0" smtClean="0">
                <a:solidFill>
                  <a:schemeClr val="tx1"/>
                </a:solidFill>
              </a:rPr>
              <a:t>An “experiential study” is the process whereby one actually “experiences” a particular activity, event, process, treatment “in person” – personality .</a:t>
            </a:r>
            <a:endParaRPr lang="en-US" sz="3200" dirty="0">
              <a:solidFill>
                <a:schemeClr val="tx1"/>
              </a:solidFill>
            </a:endParaRPr>
          </a:p>
        </p:txBody>
      </p:sp>
    </p:spTree>
    <p:extLst>
      <p:ext uri="{BB962C8B-B14F-4D97-AF65-F5344CB8AC3E}">
        <p14:creationId xmlns:p14="http://schemas.microsoft.com/office/powerpoint/2010/main" val="28069326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3389</TotalTime>
  <Words>1043</Words>
  <Application>Microsoft Office PowerPoint</Application>
  <PresentationFormat>On-screen Show (4:3)</PresentationFormat>
  <Paragraphs>93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Executive</vt:lpstr>
      <vt:lpstr>Welcome to Worship Services</vt:lpstr>
      <vt:lpstr>Church Growth- What is the Answer?</vt:lpstr>
      <vt:lpstr>      Church Growth- What is the Answer?</vt:lpstr>
      <vt:lpstr>Church Growth- What is the Answer?</vt:lpstr>
      <vt:lpstr>Church Growth- What is the Answer?</vt:lpstr>
      <vt:lpstr>The World’s Bible</vt:lpstr>
      <vt:lpstr>The World’s Bible</vt:lpstr>
      <vt:lpstr>The World’s Bible</vt:lpstr>
      <vt:lpstr>Church Growth- What is the Answer?</vt:lpstr>
      <vt:lpstr>Church Growth- What is the Answer?</vt:lpstr>
      <vt:lpstr> “6 Reasons Why I Do Not Attend Your Congregation”</vt:lpstr>
      <vt:lpstr> “6 Reasons Why I Do Not Attend Your Congregation” </vt:lpstr>
      <vt:lpstr> “6 Reasons Why I Do Not Attend Your Congregation” </vt:lpstr>
      <vt:lpstr>    “6 Reasons Why I Do Not Attend Your Congregation” </vt:lpstr>
      <vt:lpstr> “6 Reasons Why I Do Not Attend Your Congregation”</vt:lpstr>
      <vt:lpstr> “6 Reasons Why I Do Not Attend Your Congregation”</vt:lpstr>
      <vt:lpstr> “6 Reasons Why I Do Not Attend Your Congregation” </vt:lpstr>
      <vt:lpstr>The World’s Bible</vt:lpstr>
      <vt:lpstr>Church Growth- What is the Answer?</vt:lpstr>
      <vt:lpstr>What Must You Do To Be Saved?</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Gavin</dc:creator>
  <cp:lastModifiedBy>Gavin</cp:lastModifiedBy>
  <cp:revision>13</cp:revision>
  <dcterms:created xsi:type="dcterms:W3CDTF">2012-01-26T17:16:05Z</dcterms:created>
  <dcterms:modified xsi:type="dcterms:W3CDTF">2012-01-29T01:45:49Z</dcterms:modified>
</cp:coreProperties>
</file>